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59" r:id="rId7"/>
    <p:sldId id="263" r:id="rId8"/>
    <p:sldId id="264" r:id="rId9"/>
    <p:sldId id="265" r:id="rId10"/>
    <p:sldId id="266" r:id="rId11"/>
    <p:sldId id="279" r:id="rId12"/>
    <p:sldId id="280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CCB7-D656-4E6D-AB13-9004D1F2284A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4F8D64-E388-49D5-A430-C68CCE761C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CCB7-D656-4E6D-AB13-9004D1F2284A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8D64-E388-49D5-A430-C68CCE761C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CCB7-D656-4E6D-AB13-9004D1F2284A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8D64-E388-49D5-A430-C68CCE761C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CCB7-D656-4E6D-AB13-9004D1F2284A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4F8D64-E388-49D5-A430-C68CCE761C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CCB7-D656-4E6D-AB13-9004D1F2284A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8D64-E388-49D5-A430-C68CCE761C5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CCB7-D656-4E6D-AB13-9004D1F2284A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8D64-E388-49D5-A430-C68CCE761C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CCB7-D656-4E6D-AB13-9004D1F2284A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A4F8D64-E388-49D5-A430-C68CCE761C5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CCB7-D656-4E6D-AB13-9004D1F2284A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8D64-E388-49D5-A430-C68CCE761C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CCB7-D656-4E6D-AB13-9004D1F2284A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8D64-E388-49D5-A430-C68CCE761C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CCB7-D656-4E6D-AB13-9004D1F2284A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8D64-E388-49D5-A430-C68CCE761C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CCB7-D656-4E6D-AB13-9004D1F2284A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8D64-E388-49D5-A430-C68CCE761C5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BCCCB7-D656-4E6D-AB13-9004D1F2284A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4F8D64-E388-49D5-A430-C68CCE761C5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2;&#1086;&#1080;%20&#1076;&#1086;&#1082;&#1091;&#1084;&#1077;&#1085;&#1090;&#1099;\&#1076;&#1086;&#1074;&#1078;&#1077;&#1085;&#1082;&#1086;3%20(convert-video-online.com).wm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2;&#1086;&#1080;%20&#1076;&#1086;&#1082;&#1091;&#1084;&#1077;&#1085;&#1090;&#1099;\&#1084;&#1072;&#1083;&#1086;%20&#1079;&#1088;&#1086;&#1073;&#1080;&#1074;ack%20(6)%20(convert-video-online.com).wm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2;&#1086;&#1080;%20&#1076;&#1086;&#1082;&#1091;&#1084;&#1077;&#1085;&#1090;&#1099;\&#1087;&#1086;&#1077;&#1084;&#1072;%20&#1087;&#1088;&#1086;%20&#1084;&#1086;&#1088;&#1077;_Dovzhenko_SV(3)%20(convert-video-online.com).wm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2;&#1086;&#1080;%20&#1076;&#1086;&#1082;&#1091;&#1084;&#1077;&#1085;&#1090;&#1099;\&#1074;&#1080;&#1089;&#1090;&#1072;&#1074;&#1082;&#1072;&#1086;%20(convert-video-online.com).wmv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2;&#1086;&#1080;%20&#1076;&#1086;&#1082;&#1091;&#1084;&#1077;&#1085;&#1090;&#1099;\&#1079;&#1074;&#1077;&#1085;&#1080;&#1075;&#1086;&#1088;&#1072;ck%20(8)%20(convert-video-online.com)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2;&#1086;&#1080;%20&#1076;&#1086;&#1082;&#1091;&#1084;&#1077;&#1085;&#1090;&#1099;\&#1072;&#1088;&#1089;&#1077;&#1085;&#1072;&#1083;(1)(4)%20(convert-video-online.com)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2;&#1086;&#1080;%20&#1076;&#1086;&#1082;&#1091;&#1084;&#1077;&#1085;&#1090;&#1099;\&#1079;&#1077;&#1084;&#1083;&#1103;%20(convert-video-online.com)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2;&#1086;&#1080;%20&#1076;&#1086;&#1082;&#1091;&#1084;&#1077;&#1085;&#1090;&#1099;\&#1079;&#1072;&#1095;.&#1076;&#1077;&#1089;&#1085;&#1072;%20(convert-video-online.com).wmv" TargetMode="External"/><Relationship Id="rId4" Type="http://schemas.openxmlformats.org/officeDocument/2006/relationships/hyperlink" Target="https://www.youtube.com/watch?v=SLyjWw_sK9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2;&#1086;&#1080;%20&#1076;&#1086;&#1082;&#1091;&#1084;&#1077;&#1085;&#1090;&#1099;\&#1076;&#1086;&#1074;&#1078;&#1077;&#1085;&#1082;&#1086;1%20(convert-video-online.com)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2;&#1086;&#1080;%20&#1076;&#1086;&#1082;&#1091;&#1084;&#1077;&#1085;&#1090;&#1099;\&#1076;&#1086;&#1074;&#1078;&#1077;&#1085;&#1082;&#1086;2%20(convert-video-online.com)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Життєвий і творчий шлях Олександра Довже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643182"/>
            <a:ext cx="6858000" cy="39147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357166"/>
            <a:ext cx="807249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Конференція – фрейм</a:t>
            </a:r>
          </a:p>
          <a:p>
            <a:pPr algn="ctr"/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Значення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творчості О. Довженка як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основоположника поетичного кіно. Визнання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його таланту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довженко3 (convert-video-online.com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85918" y="1643050"/>
            <a:ext cx="5143536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1714488"/>
            <a:ext cx="48577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Неймовірна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самокритика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невід’ємна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риса характеру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Довженка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“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Стрічка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неминуче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гіршою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уявляв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створював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– писав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режисер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–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нещасть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мучеником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жодного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разу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відчував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насолоди,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спокою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розглядаючи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безмірно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важкої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переконуюся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найкращих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двадцять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витратив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даремно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357166"/>
            <a:ext cx="70723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Безліч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сценаріїв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Петровича так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лишилися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нереалізованими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мріяв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зняти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фільм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 Тараса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Бульбу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приступив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завадила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Друга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Світова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img390_01-859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3714776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ало зробивack (6) (convert-video-online.com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00298" y="1643050"/>
            <a:ext cx="4357718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714356"/>
            <a:ext cx="33731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Поза   кадром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643051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Щоденник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Довженка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важливий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історико-літературний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документ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епохи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46b46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928670"/>
            <a:ext cx="3071834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868" y="78579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“Щоденник”–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це молитва-розпач, це надсадно-тяжкі роздуми Майстра над мистецтвом, роздуми Патріота над долею України, роздуми Громадянина над майбутнім свого народу. 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335756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Митець поділяє себе на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власне”Я”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– суто Довженко і на “Я”- ліричного героя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14290"/>
            <a:ext cx="65008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“Щоденник”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як і весь архів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О. Довженка, зберігається в ЦГАЛИ (Москва). Право розпоряджатися усією спадщиною належало дружині Ю.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Солнцевій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долі архіву є багато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загадкового.Частина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знаходиться у Києві,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інша – у Москві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Відновився  повний текст тільки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після 2009 року.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3000372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Свій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“Щоденник”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Довженко писав таємно, ховаючи його навіть від рідних та друзів.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Він знав, що вести щоденник  смертельно небезпечно, але не міг подолати жагуче бажання  писати оті  сповнені болю рядки, довіряючи паперу свої найпотаємніші думки.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storinku_wodenn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26456">
            <a:off x="625096" y="2454911"/>
            <a:ext cx="2350120" cy="368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1071546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Довженкові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судилося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бути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цілісною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внутрішньо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вільною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Сама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доба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дозволяла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залишався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щоденник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розмірковувати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страждати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плакати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молитися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Довженко_Олександ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3384376" cy="4585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285728"/>
            <a:ext cx="4071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“Щоденник”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1941-1956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р.р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9058" y="1142984"/>
            <a:ext cx="49291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u="sng" dirty="0" err="1" smtClean="0">
                <a:latin typeface="Times New Roman" pitchFamily="18" charset="0"/>
                <a:cs typeface="Times New Roman" pitchFamily="18" charset="0"/>
              </a:rPr>
              <a:t>“Щоденнику”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,  як у фокусі, вмістилися: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трагедії перших років війни;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думки з приводу тих чи інших подій, явищ, людей;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протест проти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командно-бюрократичних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керівництва;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вади нашого довоєнного виховання;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безприкладний героїзм воїнів;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тривога за долю полонених бійців.</a:t>
            </a:r>
            <a:endParaRPr lang="uk-UA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i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000372"/>
            <a:ext cx="3616691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oviet_po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785794"/>
            <a:ext cx="3625045" cy="2205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071934" y="38576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щоденникових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записах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О. Довженко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страшні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страждання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народу.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50006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свідомості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огні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правда»,- писав Довженко.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643050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Значна частина щоденникових записів має державне значення. </a:t>
            </a: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Великим митцям властиве мислення державне, масштабне, як і здатність сприймати й осмислювати свій час одразу, в конкретний момент життя, а не з далекої відстані, коли воно стає історією.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c5af62ab082a0203ab9ba86b0729f5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2071678"/>
            <a:ext cx="3491820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000108"/>
            <a:ext cx="57150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Глибоко переживаючи власне горе і трагедію рідного народу, О.Довженко не обминає у своїх роздумах  і вселюдські проблеми. Особливо його хвилює майбутнє світової цивілізації у зв'язку з появою і першим застосуванням  атомної зброї. Після бомбардування  японських міст Хіросіма і Нагасакі він, зокрема, занотовує у своєму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“Щоденнику”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загружен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357694"/>
            <a:ext cx="3500462" cy="227647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загружено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143380"/>
            <a:ext cx="3500462" cy="2224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500042"/>
            <a:ext cx="6357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Кадр І 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Олександр Довженко – Гомер світового кіно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48667">
            <a:off x="164192" y="1927979"/>
            <a:ext cx="2857520" cy="2286016"/>
          </a:xfrm>
          <a:prstGeom prst="rect">
            <a:avLst/>
          </a:prstGeom>
          <a:noFill/>
        </p:spPr>
      </p:pic>
      <p:pic>
        <p:nvPicPr>
          <p:cNvPr id="1030" name="Picture 6" descr="Результат пошуку зображень за запитом &quot;довженков ролі кочегар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571876"/>
            <a:ext cx="3309938" cy="22955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5857892"/>
            <a:ext cx="8715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Кадр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кінофільму</a:t>
            </a:r>
            <a:r>
              <a:rPr lang="ru-RU" b="1" dirty="0" smtClean="0"/>
              <a:t> «Сумка </a:t>
            </a:r>
            <a:r>
              <a:rPr lang="ru-RU" b="1" smtClean="0"/>
              <a:t>дипкур‘єра</a:t>
            </a:r>
            <a:r>
              <a:rPr lang="ru-RU" b="1" dirty="0" smtClean="0"/>
              <a:t>». </a:t>
            </a:r>
            <a:r>
              <a:rPr lang="ru-RU" b="1" dirty="0" err="1" smtClean="0"/>
              <a:t>Праворуч</a:t>
            </a:r>
            <a:r>
              <a:rPr lang="ru-RU" b="1" dirty="0" smtClean="0"/>
              <a:t> – О. Довженко у </a:t>
            </a:r>
            <a:r>
              <a:rPr lang="ru-RU" b="1" dirty="0" err="1" smtClean="0"/>
              <a:t>ролі</a:t>
            </a:r>
            <a:r>
              <a:rPr lang="ru-RU" b="1" dirty="0" smtClean="0"/>
              <a:t> кочегара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32" name="Picture 8" descr="Результат пошуку зображень за запитом &quot;ягідка кохання о.довженка&quot;"/>
          <p:cNvPicPr>
            <a:picLocks noChangeAspect="1" noChangeArrowheads="1"/>
          </p:cNvPicPr>
          <p:nvPr/>
        </p:nvPicPr>
        <p:blipFill>
          <a:blip r:embed="rId4" cstate="print"/>
          <a:srcRect l="17958" t="1875" r="20774"/>
          <a:stretch>
            <a:fillRect/>
          </a:stretch>
        </p:blipFill>
        <p:spPr bwMode="auto">
          <a:xfrm rot="538577">
            <a:off x="5893418" y="1799518"/>
            <a:ext cx="3096000" cy="22245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658365">
            <a:off x="6514425" y="4150051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/>
              <a:t>“Ягідка</a:t>
            </a:r>
            <a:r>
              <a:rPr lang="uk-UA" b="1" dirty="0" smtClean="0"/>
              <a:t> </a:t>
            </a:r>
            <a:r>
              <a:rPr lang="uk-UA" b="1" dirty="0" err="1" smtClean="0"/>
              <a:t>кохання”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 rot="21164151">
            <a:off x="156161" y="437141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“</a:t>
            </a:r>
            <a:r>
              <a:rPr lang="uk-UA" b="1" dirty="0" err="1" smtClean="0"/>
              <a:t>Вася</a:t>
            </a:r>
            <a:r>
              <a:rPr lang="uk-UA" b="1" dirty="0" smtClean="0"/>
              <a:t> – </a:t>
            </a:r>
            <a:r>
              <a:rPr lang="uk-UA" b="1" dirty="0" err="1" smtClean="0"/>
              <a:t>реформатор</a:t>
            </a:r>
            <a:r>
              <a:rPr lang="uk-UA" dirty="0" err="1" smtClean="0"/>
              <a:t>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Переглядаючи 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“Щоденник”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ми переконуємося, як багато знав О.Довженко з того, що для нас стало відомим лише  після здобуття Україною незалежності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799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286124"/>
            <a:ext cx="5904656" cy="2755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20px-У_редакції_Всесвіт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214290"/>
            <a:ext cx="2712631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оема про море_Dovzhenko_SV(3) (convert-video-online.com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14546" y="1357298"/>
            <a:ext cx="4286280" cy="3214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иставкао (convert-video-online.com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571480"/>
            <a:ext cx="7643866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857364"/>
            <a:ext cx="6000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Дякую </a:t>
            </a:r>
          </a:p>
          <a:p>
            <a:pPr algn="ctr"/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за участь і за увагу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венигораck (8) (convert-video-online.com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7290" y="1000108"/>
            <a:ext cx="5643602" cy="4357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5786454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ЗВЕНИГОРА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арсенал(1)(4) (convert-video-online.com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1714500"/>
            <a:ext cx="45720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992" y="571501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Арсенал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емля (convert-video-online.com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38375" y="1714500"/>
            <a:ext cx="466725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6050" y="564357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14356"/>
            <a:ext cx="735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Кадр ІІ</a:t>
            </a:r>
          </a:p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Кіноповість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“Зачарована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Десна – свято босоногого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дитинства”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Результат пошуку зображень за запитом &quot;річка сашкового дитинства зачарована дес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naurok.com.ua/uploads/files/15599/7492/7566_images/thumb_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5" name="Picture 5" descr="C:\Documents and Settings\Admin\Рабочий стол\thumb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571744"/>
            <a:ext cx="4143404" cy="2681322"/>
          </a:xfrm>
          <a:prstGeom prst="rect">
            <a:avLst/>
          </a:prstGeom>
          <a:noFill/>
        </p:spPr>
      </p:pic>
      <p:pic>
        <p:nvPicPr>
          <p:cNvPr id="15367" name="Picture 7" descr="Результат пошуку зображень за запитом &quot;зачарована десна о.довженк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4892">
            <a:off x="429682" y="4070756"/>
            <a:ext cx="2431086" cy="2505076"/>
          </a:xfrm>
          <a:prstGeom prst="rect">
            <a:avLst/>
          </a:prstGeom>
          <a:noFill/>
        </p:spPr>
      </p:pic>
      <p:pic>
        <p:nvPicPr>
          <p:cNvPr id="15369" name="Picture 9" descr="Результат пошуку зображень за запитом &quot;зачарована десна о.довженка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1610">
            <a:off x="5862068" y="3920635"/>
            <a:ext cx="3178503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ч.десна (convert-video-online.com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1472" y="500042"/>
            <a:ext cx="8453454" cy="5857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670" y="6357958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https://www.youtube.com/watch?v=SLyjWw_sK9I</a:t>
            </a: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Кадр ІІІ. Кіноповість «Україна в огні» та її значення у творчості О.Довженка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довженко1 (convert-video-online.com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4480" y="1643050"/>
            <a:ext cx="5572164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довженко2 (convert-video-online.com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4480" y="1357298"/>
            <a:ext cx="5214974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440</TotalTime>
  <Words>478</Words>
  <Application>Microsoft Office PowerPoint</Application>
  <PresentationFormat>Экран (4:3)</PresentationFormat>
  <Paragraphs>48</Paragraphs>
  <Slides>23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61</cp:revision>
  <dcterms:created xsi:type="dcterms:W3CDTF">2019-01-30T17:26:17Z</dcterms:created>
  <dcterms:modified xsi:type="dcterms:W3CDTF">2020-02-17T17:38:23Z</dcterms:modified>
</cp:coreProperties>
</file>